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58" r:id="rId5"/>
    <p:sldId id="260" r:id="rId6"/>
    <p:sldId id="261" r:id="rId7"/>
    <p:sldId id="262" r:id="rId8"/>
    <p:sldId id="264" r:id="rId9"/>
    <p:sldId id="265" r:id="rId10"/>
    <p:sldId id="266" r:id="rId11"/>
    <p:sldId id="263"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3" d="100"/>
          <a:sy n="53" d="100"/>
        </p:scale>
        <p:origin x="-564" y="-23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ACA9F37-18F9-4443-9A98-DFE3FFE24B0A}" type="datetimeFigureOut">
              <a:rPr lang="en-US" smtClean="0"/>
              <a:t>11/28/2011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ACA9F37-18F9-4443-9A98-DFE3FFE24B0A}" type="datetimeFigureOut">
              <a:rPr lang="en-US" smtClean="0"/>
              <a:t>11/28/2011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ACA9F37-18F9-4443-9A98-DFE3FFE24B0A}" type="datetimeFigureOut">
              <a:rPr lang="en-US" smtClean="0"/>
              <a:t>11/28/2011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ACA9F37-18F9-4443-9A98-DFE3FFE24B0A}" type="datetimeFigureOut">
              <a:rPr lang="en-US" smtClean="0"/>
              <a:t>11/28/2011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ACA9F37-18F9-4443-9A98-DFE3FFE24B0A}" type="datetimeFigureOut">
              <a:rPr lang="en-US" smtClean="0"/>
              <a:t>11/28/2011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ACA9F37-18F9-4443-9A98-DFE3FFE24B0A}" type="datetimeFigureOut">
              <a:rPr lang="en-US" smtClean="0"/>
              <a:t>11/28/2011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ACA9F37-18F9-4443-9A98-DFE3FFE24B0A}" type="datetimeFigureOut">
              <a:rPr lang="en-US" smtClean="0"/>
              <a:t>11/28/2011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ACA9F37-18F9-4443-9A98-DFE3FFE24B0A}" type="datetimeFigureOut">
              <a:rPr lang="en-US" smtClean="0"/>
              <a:t>11/28/2011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ACA9F37-18F9-4443-9A98-DFE3FFE24B0A}" type="datetimeFigureOut">
              <a:rPr lang="en-US" smtClean="0"/>
              <a:t>11/28/2011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ACA9F37-18F9-4443-9A98-DFE3FFE24B0A}" type="datetimeFigureOut">
              <a:rPr lang="en-US" smtClean="0"/>
              <a:t>11/28/2011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ACA9F37-18F9-4443-9A98-DFE3FFE24B0A}" type="datetimeFigureOut">
              <a:rPr lang="en-US" smtClean="0"/>
              <a:t>11/28/2011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444788-C0C2-44F5-8A28-F0679758777E}"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ACA9F37-18F9-4443-9A98-DFE3FFE24B0A}" type="datetimeFigureOut">
              <a:rPr lang="en-US" smtClean="0"/>
              <a:t>11/28/2011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C444788-C0C2-44F5-8A28-F0679758777E}"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en.wikipedia.org/wiki/Constitutionality" TargetMode="External"/><Relationship Id="rId2" Type="http://schemas.openxmlformats.org/officeDocument/2006/relationships/hyperlink" Target="http://en.wikipedia.org/wiki/Supreme_Court_of_the_United_States" TargetMode="External"/><Relationship Id="rId1" Type="http://schemas.openxmlformats.org/officeDocument/2006/relationships/slideLayout" Target="../slideLayouts/slideLayout2.xml"/><Relationship Id="rId6" Type="http://schemas.openxmlformats.org/officeDocument/2006/relationships/hyperlink" Target="http://en.wikipedia.org/wiki/Citizenship_in_the_United_States" TargetMode="External"/><Relationship Id="rId5" Type="http://schemas.openxmlformats.org/officeDocument/2006/relationships/hyperlink" Target="http://en.wikipedia.org/wiki/Denaturalization" TargetMode="External"/><Relationship Id="rId4" Type="http://schemas.openxmlformats.org/officeDocument/2006/relationships/hyperlink" Target="http://en.wikipedia.org/wiki/Federal_government_of_the_United_States"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hyperlink" Target="http://www.theblaze.com/wp-content/uploads/2011/10/us-supreme-court3.jpg"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en.wikipedia.org/wiki/Capital_punishment"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supreme.justia.com/us/536/730/case.html" TargetMode="External"/><Relationship Id="rId2" Type="http://schemas.openxmlformats.org/officeDocument/2006/relationships/hyperlink" Target="http://en.wikipedia.org/wiki/United_States_Reports" TargetMode="External"/><Relationship Id="rId1" Type="http://schemas.openxmlformats.org/officeDocument/2006/relationships/slideLayout" Target="../slideLayouts/slideLayout2.xml"/><Relationship Id="rId5" Type="http://schemas.openxmlformats.org/officeDocument/2006/relationships/hyperlink" Target="http://en.wikipedia.org/wiki/Qualified_immunity" TargetMode="External"/><Relationship Id="rId4" Type="http://schemas.openxmlformats.org/officeDocument/2006/relationships/hyperlink" Target="http://en.wikipedia.org/wiki/United_States_Supreme_Court"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pPr algn="l"/>
            <a:r>
              <a:rPr lang="en-US" dirty="0" smtClean="0"/>
              <a:t>A male is found guilty of raping a 72 year old woman. You are the judge. What is an appropriate punishment for this crime?</a:t>
            </a:r>
            <a:endParaRPr lang="en-US" dirty="0"/>
          </a:p>
        </p:txBody>
      </p:sp>
      <p:sp>
        <p:nvSpPr>
          <p:cNvPr id="3" name="Subtitle 2"/>
          <p:cNvSpPr>
            <a:spLocks noGrp="1"/>
          </p:cNvSpPr>
          <p:nvPr>
            <p:ph type="subTitle" idx="1"/>
          </p:nvPr>
        </p:nvSpPr>
        <p:spPr/>
        <p:txBody>
          <a:bodyPr/>
          <a:lstStyle/>
          <a:p>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b="1" i="1" dirty="0" err="1" smtClean="0"/>
              <a:t>Trop</a:t>
            </a:r>
            <a:r>
              <a:rPr lang="en-US" b="1" i="1" dirty="0" smtClean="0"/>
              <a:t> v. Dulles</a:t>
            </a:r>
            <a:r>
              <a:rPr lang="en-US" dirty="0" smtClean="0"/>
              <a:t>: the </a:t>
            </a:r>
            <a:r>
              <a:rPr lang="en-US" dirty="0" smtClean="0">
                <a:hlinkClick r:id="rId2" tooltip="Supreme Court of the United States"/>
              </a:rPr>
              <a:t>Supreme Court</a:t>
            </a:r>
            <a:r>
              <a:rPr lang="en-US" dirty="0" smtClean="0"/>
              <a:t> ruled, 5-4, that it was </a:t>
            </a:r>
            <a:r>
              <a:rPr lang="en-US" dirty="0" smtClean="0">
                <a:hlinkClick r:id="rId3" tooltip="Constitutionality"/>
              </a:rPr>
              <a:t>unconstitutional</a:t>
            </a:r>
            <a:r>
              <a:rPr lang="en-US" dirty="0" smtClean="0"/>
              <a:t> for the </a:t>
            </a:r>
            <a:r>
              <a:rPr lang="en-US" dirty="0" smtClean="0">
                <a:hlinkClick r:id="rId4" tooltip="Federal government of the United States"/>
              </a:rPr>
              <a:t>government</a:t>
            </a:r>
            <a:r>
              <a:rPr lang="en-US" dirty="0" smtClean="0"/>
              <a:t> to </a:t>
            </a:r>
            <a:r>
              <a:rPr lang="en-US" dirty="0" smtClean="0">
                <a:hlinkClick r:id="rId5" tooltip="Denaturalization"/>
              </a:rPr>
              <a:t>revoke the citizenship</a:t>
            </a:r>
            <a:r>
              <a:rPr lang="en-US" dirty="0" smtClean="0"/>
              <a:t> of a </a:t>
            </a:r>
            <a:r>
              <a:rPr lang="en-US" dirty="0" smtClean="0">
                <a:hlinkClick r:id="rId6" tooltip="Citizenship in the United States"/>
              </a:rPr>
              <a:t>U.S. citizen</a:t>
            </a:r>
            <a:r>
              <a:rPr lang="en-US" dirty="0" smtClean="0"/>
              <a:t> as a punishment</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685800"/>
            <a:ext cx="8229600" cy="1143000"/>
          </a:xfrm>
        </p:spPr>
        <p:txBody>
          <a:bodyPr/>
          <a:lstStyle/>
          <a:p>
            <a:r>
              <a:rPr lang="en-US" dirty="0" err="1" smtClean="0"/>
              <a:t>th</a:t>
            </a:r>
            <a:endParaRPr lang="en-US" dirty="0"/>
          </a:p>
        </p:txBody>
      </p:sp>
      <p:sp>
        <p:nvSpPr>
          <p:cNvPr id="3" name="Content Placeholder 2"/>
          <p:cNvSpPr>
            <a:spLocks noGrp="1"/>
          </p:cNvSpPr>
          <p:nvPr>
            <p:ph idx="1"/>
          </p:nvPr>
        </p:nvSpPr>
        <p:spPr/>
        <p:txBody>
          <a:bodyPr/>
          <a:lstStyle/>
          <a:p>
            <a:endParaRPr lang="en-US"/>
          </a:p>
        </p:txBody>
      </p:sp>
      <p:sp>
        <p:nvSpPr>
          <p:cNvPr id="19458" name="WordArt 2"/>
          <p:cNvSpPr>
            <a:spLocks noChangeArrowheads="1" noChangeShapeType="1" noTextEdit="1"/>
          </p:cNvSpPr>
          <p:nvPr/>
        </p:nvSpPr>
        <p:spPr bwMode="auto">
          <a:xfrm>
            <a:off x="990600" y="685800"/>
            <a:ext cx="2514600" cy="4933950"/>
          </a:xfrm>
          <a:prstGeom prst="rect">
            <a:avLst/>
          </a:prstGeom>
        </p:spPr>
        <p:txBody>
          <a:bodyPr wrap="none" fromWordArt="1">
            <a:prstTxWarp prst="textPlain">
              <a:avLst>
                <a:gd name="adj" fmla="val 50000"/>
              </a:avLst>
            </a:prstTxWarp>
          </a:bodyPr>
          <a:lstStyle/>
          <a:p>
            <a:pPr algn="ctr" rtl="0"/>
            <a:r>
              <a:rPr lang="en-US" sz="9600" kern="10" spc="0" dirty="0" smtClean="0">
                <a:ln w="76200">
                  <a:solidFill>
                    <a:srgbClr val="000000"/>
                  </a:solidFill>
                  <a:round/>
                  <a:headEnd/>
                  <a:tailEnd/>
                </a:ln>
                <a:solidFill>
                  <a:srgbClr val="FFFFFF"/>
                </a:solidFill>
                <a:effectLst/>
                <a:latin typeface="Arial Black"/>
              </a:rPr>
              <a:t>8</a:t>
            </a:r>
            <a:endParaRPr lang="en-US" sz="9600" kern="10" spc="0" dirty="0">
              <a:ln w="76200">
                <a:solidFill>
                  <a:srgbClr val="000000"/>
                </a:solidFill>
                <a:round/>
                <a:headEnd/>
                <a:tailEnd/>
              </a:ln>
              <a:solidFill>
                <a:srgbClr val="FFFFFF"/>
              </a:solidFill>
              <a:effectLst/>
              <a:latin typeface="Arial Black"/>
            </a:endParaRPr>
          </a:p>
        </p:txBody>
      </p:sp>
      <p:sp>
        <p:nvSpPr>
          <p:cNvPr id="19459" name="WordArt 3"/>
          <p:cNvSpPr>
            <a:spLocks noChangeArrowheads="1" noChangeShapeType="1" noTextEdit="1"/>
          </p:cNvSpPr>
          <p:nvPr/>
        </p:nvSpPr>
        <p:spPr bwMode="auto">
          <a:xfrm>
            <a:off x="0" y="0"/>
            <a:ext cx="4371975" cy="7219950"/>
          </a:xfrm>
          <a:prstGeom prst="rect">
            <a:avLst/>
          </a:prstGeom>
        </p:spPr>
        <p:txBody>
          <a:bodyPr wrap="none" fromWordArt="1">
            <a:prstTxWarp prst="textPlain">
              <a:avLst>
                <a:gd name="adj" fmla="val 50000"/>
              </a:avLst>
            </a:prstTxWarp>
          </a:bodyPr>
          <a:lstStyle/>
          <a:p>
            <a:pPr algn="ctr" rtl="0"/>
            <a:endParaRPr lang="en-US" sz="9600" kern="10" spc="0" dirty="0">
              <a:ln w="76200">
                <a:solidFill>
                  <a:srgbClr val="000000"/>
                </a:solidFill>
                <a:round/>
                <a:headEnd/>
                <a:tailEnd/>
              </a:ln>
              <a:solidFill>
                <a:srgbClr val="FFFFFF"/>
              </a:solidFill>
              <a:effectLst/>
              <a:latin typeface="Arial Black"/>
            </a:endParaRPr>
          </a:p>
        </p:txBody>
      </p:sp>
      <p:sp>
        <p:nvSpPr>
          <p:cNvPr id="19460" name="Text Box 4"/>
          <p:cNvSpPr txBox="1">
            <a:spLocks noChangeArrowheads="1"/>
          </p:cNvSpPr>
          <p:nvPr/>
        </p:nvSpPr>
        <p:spPr bwMode="auto">
          <a:xfrm>
            <a:off x="3962400" y="2209800"/>
            <a:ext cx="4049713" cy="3638550"/>
          </a:xfrm>
          <a:prstGeom prst="rect">
            <a:avLst/>
          </a:prstGeom>
          <a:solidFill>
            <a:srgbClr val="FFFFFF"/>
          </a:solidFill>
          <a:ln w="57150">
            <a:solidFill>
              <a:srgbClr val="000000"/>
            </a:solidFill>
            <a:prstDash val="lgDashDot"/>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ts val="1000"/>
              </a:spcAft>
              <a:buClrTx/>
              <a:buSzTx/>
              <a:buFontTx/>
              <a:buNone/>
              <a:tabLst/>
            </a:pPr>
            <a:r>
              <a:rPr kumimoji="0" lang="en-US" sz="1100" b="1" i="1" u="none" strike="noStrike" cap="none" normalizeH="0" baseline="0" smtClean="0">
                <a:ln>
                  <a:noFill/>
                </a:ln>
                <a:solidFill>
                  <a:schemeClr val="tx1"/>
                </a:solidFill>
                <a:effectLst/>
                <a:latin typeface="Arial" pitchFamily="34" charset="0"/>
              </a:rPr>
              <a:t>Brainstorm:</a:t>
            </a:r>
            <a:r>
              <a:rPr kumimoji="0" lang="en-US" sz="1100" b="0" i="0" u="none" strike="noStrike" cap="none" normalizeH="0" baseline="0" smtClean="0">
                <a:ln>
                  <a:noFill/>
                </a:ln>
                <a:solidFill>
                  <a:schemeClr val="tx1"/>
                </a:solidFill>
                <a:effectLst/>
                <a:latin typeface="Arial" pitchFamily="34" charset="0"/>
              </a:rPr>
              <a:t> In your Tagxedo, you can include words and images that represent facts, opinions and emotions that come to mind when you think about the 8</a:t>
            </a:r>
            <a:r>
              <a:rPr kumimoji="0" lang="en-US" sz="1100" b="0" i="0" u="none" strike="noStrike" cap="none" normalizeH="0" baseline="30000" smtClean="0">
                <a:ln>
                  <a:noFill/>
                </a:ln>
                <a:solidFill>
                  <a:schemeClr val="tx1"/>
                </a:solidFill>
                <a:effectLst/>
                <a:latin typeface="Arial" pitchFamily="34" charset="0"/>
              </a:rPr>
              <a:t>th</a:t>
            </a:r>
            <a:r>
              <a:rPr kumimoji="0" lang="en-US" sz="1100" b="0" i="0" u="none" strike="noStrike" cap="none" normalizeH="0" baseline="0" smtClean="0">
                <a:ln>
                  <a:noFill/>
                </a:ln>
                <a:solidFill>
                  <a:schemeClr val="tx1"/>
                </a:solidFill>
                <a:effectLst/>
                <a:latin typeface="Arial" pitchFamily="34" charset="0"/>
              </a:rPr>
              <a:t> amendment. Below, brainstorm a list of words and images below, then fill your entire 8 with these words and images. (Hint: you can write the words several times, write the words LARGE, etc).</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buNone/>
            </a:pPr>
            <a:r>
              <a:rPr lang="en-US" dirty="0" smtClean="0"/>
              <a:t>A male is found guilty of raping a 72 year old woman. You are the judge. What is an appropriate punishment for this crime?</a:t>
            </a:r>
          </a:p>
          <a:p>
            <a:pPr>
              <a:buNone/>
            </a:pPr>
            <a:endParaRPr lang="en-US" dirty="0"/>
          </a:p>
          <a:p>
            <a:pPr>
              <a:buNone/>
            </a:pPr>
            <a:r>
              <a:rPr lang="en-US" dirty="0" smtClean="0">
                <a:sym typeface="Wingdings" pitchFamily="2" charset="2"/>
              </a:rPr>
              <a:t>He is 13 years old.  Does this change your response? Why/why not? </a:t>
            </a: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dirty="0" smtClean="0"/>
              <a:t>Dramatic Reading</a:t>
            </a:r>
            <a:endParaRPr lang="en-US" dirty="0"/>
          </a:p>
        </p:txBody>
      </p:sp>
      <p:sp>
        <p:nvSpPr>
          <p:cNvPr id="3" name="Content Placeholder 2"/>
          <p:cNvSpPr>
            <a:spLocks noGrp="1"/>
          </p:cNvSpPr>
          <p:nvPr>
            <p:ph idx="1"/>
          </p:nvPr>
        </p:nvSpPr>
        <p:spPr/>
        <p:txBody>
          <a:bodyPr/>
          <a:lstStyle/>
          <a:p>
            <a:pPr>
              <a:buNone/>
            </a:pPr>
            <a:r>
              <a:rPr lang="en-US" dirty="0" smtClean="0">
                <a:sym typeface="Wingdings" pitchFamily="2" charset="2"/>
              </a:rPr>
              <a:t>reading in a dramatic voice. </a:t>
            </a:r>
          </a:p>
          <a:p>
            <a:pPr>
              <a:buNone/>
            </a:pPr>
            <a:r>
              <a:rPr lang="en-US" dirty="0" smtClean="0">
                <a:sym typeface="Wingdings" pitchFamily="2" charset="2"/>
              </a:rPr>
              <a:t>Why do this? What’s the difference with the passage below when we read it dramatically? </a:t>
            </a:r>
          </a:p>
          <a:p>
            <a:pPr>
              <a:buNone/>
            </a:pPr>
            <a:endParaRPr lang="en-US" dirty="0">
              <a:sym typeface="Wingdings" pitchFamily="2" charset="2"/>
            </a:endParaRPr>
          </a:p>
          <a:p>
            <a:pPr>
              <a:buNone/>
            </a:pPr>
            <a:r>
              <a:rPr lang="en-US" dirty="0" smtClean="0">
                <a:sym typeface="Wingdings" pitchFamily="2" charset="2"/>
              </a:rPr>
              <a:t>…</a:t>
            </a:r>
            <a:r>
              <a:rPr lang="en-US" dirty="0"/>
              <a:t>on Aug. 6, 1890, the smell of burnt flesh permeated the room. He was still breathing. Saliva dripped from his mouth and down his beard as he gasped for </a:t>
            </a:r>
            <a:r>
              <a:rPr lang="en-US" dirty="0" smtClean="0"/>
              <a:t>air.</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43000"/>
          </a:xfrm>
        </p:spPr>
        <p:txBody>
          <a:bodyPr/>
          <a:lstStyle/>
          <a:p>
            <a:r>
              <a:rPr lang="en-US" dirty="0" smtClean="0"/>
              <a:t>Cruel and Unusual History </a:t>
            </a:r>
            <a:endParaRPr lang="en-US" dirty="0"/>
          </a:p>
        </p:txBody>
      </p:sp>
      <p:sp>
        <p:nvSpPr>
          <p:cNvPr id="3" name="Content Placeholder 2"/>
          <p:cNvSpPr>
            <a:spLocks noGrp="1"/>
          </p:cNvSpPr>
          <p:nvPr>
            <p:ph idx="1"/>
          </p:nvPr>
        </p:nvSpPr>
        <p:spPr>
          <a:xfrm>
            <a:off x="0" y="914400"/>
            <a:ext cx="9144000" cy="5638800"/>
          </a:xfrm>
        </p:spPr>
        <p:txBody>
          <a:bodyPr>
            <a:noAutofit/>
          </a:bodyPr>
          <a:lstStyle/>
          <a:p>
            <a:pPr>
              <a:buNone/>
            </a:pPr>
            <a:r>
              <a:rPr lang="en-US" sz="1600" dirty="0"/>
              <a:t>THE Supreme Court concluded last week, in a 7-2 ruling, that Kentucky’s three-drug method of execution by lethal injection does not violate the Eighth Amendment’s prohibition on cruel and unusual punishment. In his plurality opinion, Chief Justice John Roberts cited a Supreme Court principle from a ruling in 1890 that defines cruelty as limited to punishments that “involve torture or a lingering death.”</a:t>
            </a:r>
          </a:p>
          <a:p>
            <a:pPr>
              <a:buNone/>
            </a:pPr>
            <a:endParaRPr lang="en-US" sz="1600" dirty="0" smtClean="0"/>
          </a:p>
          <a:p>
            <a:pPr>
              <a:buNone/>
            </a:pPr>
            <a:r>
              <a:rPr lang="en-US" sz="1600" dirty="0" smtClean="0"/>
              <a:t>But </a:t>
            </a:r>
            <a:r>
              <a:rPr lang="en-US" sz="1600" dirty="0"/>
              <a:t>the court was wrong in the 19th century, an error that has infected its jurisprudence for more than 100 years. In this nation’s landmark capital punishment cases, the resultant executions were anything but free from torture and prolonged deaths. </a:t>
            </a:r>
            <a:endParaRPr lang="en-US" sz="1600" dirty="0" smtClean="0"/>
          </a:p>
          <a:p>
            <a:pPr>
              <a:buNone/>
            </a:pPr>
            <a:endParaRPr lang="en-US" sz="1600" dirty="0"/>
          </a:p>
          <a:p>
            <a:pPr>
              <a:buNone/>
            </a:pPr>
            <a:r>
              <a:rPr lang="en-US" sz="1600" dirty="0" smtClean="0"/>
              <a:t>The </a:t>
            </a:r>
            <a:r>
              <a:rPr lang="en-US" sz="1600" dirty="0"/>
              <a:t>first of those landmark cases, the 1879 case of Wilkerson v. Utah, was cited by Justice Clarence Thomas, in his concurring opinion in the Kentucky case. The court “had no difficulty concluding that death by firing squad” did not amount to cruel and unusual punishment, Justice Thomas wrote. </a:t>
            </a:r>
          </a:p>
          <a:p>
            <a:pPr>
              <a:buNone/>
            </a:pPr>
            <a:endParaRPr lang="en-US" sz="1600" dirty="0" smtClean="0"/>
          </a:p>
          <a:p>
            <a:pPr>
              <a:buNone/>
            </a:pPr>
            <a:r>
              <a:rPr lang="en-US" sz="1600" dirty="0" smtClean="0"/>
              <a:t>Wallace </a:t>
            </a:r>
            <a:r>
              <a:rPr lang="en-US" sz="1600" dirty="0"/>
              <a:t>Wilkerson might have begged to differ. Once the Supreme Court affirmed Utah’s right to eradicate him by rifle, Wilkerson was let into a </a:t>
            </a:r>
            <a:r>
              <a:rPr lang="en-US" sz="1600" dirty="0" err="1"/>
              <a:t>jailyard</a:t>
            </a:r>
            <a:r>
              <a:rPr lang="en-US" sz="1600" dirty="0"/>
              <a:t> where he declined to be blindfolded. A sheriff gave the command to fire and Wilkerson braced for the barrage. He moved just enough for the bullets to strike his arm and torso but not his heart. </a:t>
            </a:r>
            <a:endParaRPr lang="en-US" sz="1600" dirty="0" smtClean="0"/>
          </a:p>
          <a:p>
            <a:pPr>
              <a:buNone/>
            </a:pPr>
            <a:endParaRPr lang="en-US" sz="1600" dirty="0"/>
          </a:p>
          <a:p>
            <a:pPr>
              <a:buNone/>
            </a:pPr>
            <a:r>
              <a:rPr lang="en-US" sz="1600" dirty="0" smtClean="0"/>
              <a:t>“</a:t>
            </a:r>
            <a:r>
              <a:rPr lang="en-US" sz="1600" dirty="0"/>
              <a:t>My God!” Wilkerson shrieked. “My God! They have missed!” More than 27 minutes passed as Wilkerson bled to death in front of astonished witnesses and a helpless doctor.</a:t>
            </a:r>
          </a:p>
          <a:p>
            <a:endParaRPr lang="en-US" sz="16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dirty="0"/>
          </a:p>
        </p:txBody>
      </p:sp>
      <p:sp>
        <p:nvSpPr>
          <p:cNvPr id="1026" name="Text Box 2"/>
          <p:cNvSpPr txBox="1">
            <a:spLocks noChangeArrowheads="1"/>
          </p:cNvSpPr>
          <p:nvPr/>
        </p:nvSpPr>
        <p:spPr bwMode="auto">
          <a:xfrm>
            <a:off x="381000" y="228600"/>
            <a:ext cx="8105775" cy="2047875"/>
          </a:xfrm>
          <a:prstGeom prst="rect">
            <a:avLst/>
          </a:prstGeom>
          <a:solidFill>
            <a:srgbClr val="FFFFFF"/>
          </a:solidFill>
          <a:ln w="57150">
            <a:solidFill>
              <a:srgbClr val="000000"/>
            </a:solidFill>
            <a:prstDash val="lgDashDot"/>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ts val="1000"/>
              </a:spcAft>
              <a:buClrTx/>
              <a:buSzTx/>
              <a:buFontTx/>
              <a:buNone/>
              <a:tabLst/>
            </a:pPr>
            <a:r>
              <a:rPr kumimoji="0" lang="en-US" sz="1100" b="1" i="1" u="none" strike="noStrike" cap="none" normalizeH="0" baseline="0" smtClean="0">
                <a:ln>
                  <a:noFill/>
                </a:ln>
                <a:solidFill>
                  <a:schemeClr val="tx1"/>
                </a:solidFill>
                <a:effectLst/>
                <a:latin typeface="Arial" pitchFamily="34" charset="0"/>
              </a:rPr>
              <a:t>Brainstorm:</a:t>
            </a:r>
            <a:r>
              <a:rPr kumimoji="0" lang="en-US" sz="1100" b="0" i="0" u="none" strike="noStrike" cap="none" normalizeH="0" baseline="0" smtClean="0">
                <a:ln>
                  <a:noFill/>
                </a:ln>
                <a:solidFill>
                  <a:schemeClr val="tx1"/>
                </a:solidFill>
                <a:effectLst/>
                <a:latin typeface="Arial" pitchFamily="34" charset="0"/>
              </a:rPr>
              <a:t> A Tagxedo is a representation of a word or object that we create by filling a silhouette of the object with words and/or images that represent it. In your Tagxedo, you can include words and images that represent facts, opinions and emotions that come to mind when you think about cruel and unusual. Below, brainstorm a list of words and images below, then fill the entire word “punishment” with these words and images. (Hint: you can write the words several times, write the words LARGE, etc).</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endParaRPr>
          </a:p>
        </p:txBody>
      </p:sp>
      <p:sp>
        <p:nvSpPr>
          <p:cNvPr id="1027" name="Text Box 3"/>
          <p:cNvSpPr txBox="1">
            <a:spLocks noChangeArrowheads="1"/>
          </p:cNvSpPr>
          <p:nvPr/>
        </p:nvSpPr>
        <p:spPr bwMode="auto">
          <a:xfrm>
            <a:off x="1147763" y="2378075"/>
            <a:ext cx="6126162" cy="1466850"/>
          </a:xfrm>
          <a:prstGeom prst="rect">
            <a:avLst/>
          </a:prstGeom>
          <a:solidFill>
            <a:srgbClr val="FFFFFF"/>
          </a:solidFill>
          <a:ln w="9525">
            <a:noFill/>
            <a:miter lim="800000"/>
            <a:headEnd/>
            <a:tailEnd/>
          </a:ln>
        </p:spPr>
        <p:txBody>
          <a:bodyPr vert="horz" wrap="square" lIns="91440" tIns="45720" rIns="91440" bIns="45720" numCol="1" anchor="t" anchorCtr="0" compatLnSpc="1">
            <a:prstTxWarp prst="textNoShape">
              <a:avLst/>
            </a:prstTxWarp>
            <a:spAutoFit/>
          </a:bodyPr>
          <a:lstStyle/>
          <a:p>
            <a:pPr marL="0" marR="0" lvl="0" indent="0" algn="ctr" defTabSz="914400" rtl="0" eaLnBrk="1" fontAlgn="base" latinLnBrk="0" hangingPunct="1">
              <a:lnSpc>
                <a:spcPct val="100000"/>
              </a:lnSpc>
              <a:spcBef>
                <a:spcPct val="0"/>
              </a:spcBef>
              <a:spcAft>
                <a:spcPts val="1000"/>
              </a:spcAft>
              <a:buClrTx/>
              <a:buSzTx/>
              <a:buFontTx/>
              <a:buNone/>
              <a:tabLst/>
            </a:pPr>
            <a:r>
              <a:rPr kumimoji="0" lang="en-US" sz="7200" b="0" i="0" u="none" strike="noStrike" cap="none" normalizeH="0" baseline="0" smtClean="0">
                <a:ln>
                  <a:noFill/>
                </a:ln>
                <a:solidFill>
                  <a:schemeClr val="tx1"/>
                </a:solidFill>
                <a:effectLst/>
                <a:latin typeface="Freestyle Script" pitchFamily="66" charset="0"/>
              </a:rPr>
              <a:t>cruel and unusual</a:t>
            </a:r>
            <a:endParaRPr kumimoji="0" lang="en-US" sz="1800" b="0" i="0" u="none" strike="noStrike" cap="none" normalizeH="0" baseline="0" smtClean="0">
              <a:ln>
                <a:noFill/>
              </a:ln>
              <a:solidFill>
                <a:schemeClr val="tx1"/>
              </a:solidFill>
              <a:effectLst/>
              <a:latin typeface="Arial" pitchFamily="34" charset="0"/>
            </a:endParaRPr>
          </a:p>
        </p:txBody>
      </p:sp>
      <p:sp>
        <p:nvSpPr>
          <p:cNvPr id="1028" name="WordArt 4"/>
          <p:cNvSpPr>
            <a:spLocks noChangeArrowheads="1" noChangeShapeType="1" noTextEdit="1"/>
          </p:cNvSpPr>
          <p:nvPr/>
        </p:nvSpPr>
        <p:spPr bwMode="auto">
          <a:xfrm>
            <a:off x="228600" y="3276600"/>
            <a:ext cx="8458200" cy="2895600"/>
          </a:xfrm>
          <a:prstGeom prst="rect">
            <a:avLst/>
          </a:prstGeom>
        </p:spPr>
        <p:txBody>
          <a:bodyPr wrap="none" fromWordArt="1">
            <a:prstTxWarp prst="textPlain">
              <a:avLst>
                <a:gd name="adj" fmla="val 50000"/>
              </a:avLst>
            </a:prstTxWarp>
          </a:bodyPr>
          <a:lstStyle/>
          <a:p>
            <a:pPr algn="ctr" rtl="0"/>
            <a:r>
              <a:rPr lang="en-US" sz="3600" kern="10" spc="0" smtClean="0">
                <a:ln w="38100">
                  <a:solidFill>
                    <a:srgbClr val="000000"/>
                  </a:solidFill>
                  <a:round/>
                  <a:headEnd/>
                  <a:tailEnd/>
                </a:ln>
                <a:solidFill>
                  <a:srgbClr val="FFFFFF"/>
                </a:solidFill>
                <a:effectLst/>
                <a:latin typeface="Arial Black"/>
              </a:rPr>
              <a:t>punishment</a:t>
            </a:r>
            <a:endParaRPr lang="en-US" sz="3600" kern="10" spc="0">
              <a:ln w="38100">
                <a:solidFill>
                  <a:srgbClr val="000000"/>
                </a:solidFill>
                <a:round/>
                <a:headEnd/>
                <a:tailEnd/>
              </a:ln>
              <a:solidFill>
                <a:srgbClr val="FFFFFF"/>
              </a:solidFill>
              <a:effectLst/>
              <a:latin typeface="Arial Black"/>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Welcome to the Supreme Court!</a:t>
            </a:r>
            <a:endParaRPr lang="en-US" dirty="0"/>
          </a:p>
        </p:txBody>
      </p:sp>
      <p:sp>
        <p:nvSpPr>
          <p:cNvPr id="3" name="Content Placeholder 2"/>
          <p:cNvSpPr>
            <a:spLocks noGrp="1"/>
          </p:cNvSpPr>
          <p:nvPr>
            <p:ph idx="1"/>
          </p:nvPr>
        </p:nvSpPr>
        <p:spPr/>
        <p:txBody>
          <a:bodyPr/>
          <a:lstStyle/>
          <a:p>
            <a:endParaRPr lang="en-US"/>
          </a:p>
        </p:txBody>
      </p:sp>
      <p:pic>
        <p:nvPicPr>
          <p:cNvPr id="2050" name="Picture 2" descr="http://www.theblaze.com/wp-content/uploads/2011/10/us-supreme-court3-268x200.jpg">
            <a:hlinkClick r:id="rId2"/>
          </p:cNvPr>
          <p:cNvPicPr>
            <a:picLocks noChangeAspect="1" noChangeArrowheads="1"/>
          </p:cNvPicPr>
          <p:nvPr/>
        </p:nvPicPr>
        <p:blipFill>
          <a:blip r:embed="rId3" cstate="print"/>
          <a:srcRect/>
          <a:stretch>
            <a:fillRect/>
          </a:stretch>
        </p:blipFill>
        <p:spPr bwMode="auto">
          <a:xfrm>
            <a:off x="1143000" y="1676400"/>
            <a:ext cx="7315200" cy="4191000"/>
          </a:xfrm>
          <a:prstGeom prst="rect">
            <a:avLst/>
          </a:prstGeom>
          <a:noFill/>
        </p:spPr>
      </p:pic>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304801" y="1600200"/>
          <a:ext cx="8534400" cy="4953001"/>
        </p:xfrm>
        <a:graphic>
          <a:graphicData uri="http://schemas.openxmlformats.org/drawingml/2006/table">
            <a:tbl>
              <a:tblPr/>
              <a:tblGrid>
                <a:gridCol w="2817104"/>
                <a:gridCol w="2765883"/>
                <a:gridCol w="2951413"/>
              </a:tblGrid>
              <a:tr h="662498">
                <a:tc>
                  <a:txBody>
                    <a:bodyPr/>
                    <a:lstStyle/>
                    <a:p>
                      <a:pPr marL="0" marR="0">
                        <a:lnSpc>
                          <a:spcPct val="115000"/>
                        </a:lnSpc>
                        <a:spcBef>
                          <a:spcPts val="0"/>
                        </a:spcBef>
                        <a:spcAft>
                          <a:spcPts val="0"/>
                        </a:spcAft>
                      </a:pPr>
                      <a:r>
                        <a:rPr lang="en-US" sz="800" b="1" dirty="0" smtClean="0">
                          <a:latin typeface="Calibri"/>
                        </a:rPr>
                        <a:t>Court </a:t>
                      </a:r>
                      <a:r>
                        <a:rPr lang="en-US" sz="800" b="1" dirty="0">
                          <a:latin typeface="Calibri"/>
                        </a:rPr>
                        <a:t>C</a:t>
                      </a:r>
                      <a:r>
                        <a:rPr lang="en-US" sz="800" b="1" dirty="0">
                          <a:latin typeface="Arial Narrow"/>
                        </a:rPr>
                        <a:t>ase Name &amp; date: </a:t>
                      </a:r>
                      <a:endParaRPr lang="en-US" sz="600" dirty="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pattFill prst="pct40">
                      <a:fgClr>
                        <a:srgbClr val="FFFFFF"/>
                      </a:fgClr>
                      <a:bgClr>
                        <a:srgbClr val="9F9F9F"/>
                      </a:bgClr>
                    </a:pattFill>
                  </a:tcPr>
                </a:tc>
                <a:tc>
                  <a:txBody>
                    <a:bodyPr/>
                    <a:lstStyle/>
                    <a:p>
                      <a:pPr marL="0" marR="0">
                        <a:lnSpc>
                          <a:spcPct val="115000"/>
                        </a:lnSpc>
                        <a:spcBef>
                          <a:spcPts val="0"/>
                        </a:spcBef>
                        <a:spcAft>
                          <a:spcPts val="0"/>
                        </a:spcAft>
                      </a:pPr>
                      <a:r>
                        <a:rPr lang="en-US" sz="800" b="1">
                          <a:latin typeface="Calibri"/>
                          <a:ea typeface="Calibri"/>
                          <a:cs typeface="Times New Roman"/>
                        </a:rPr>
                        <a:t>Court C</a:t>
                      </a:r>
                      <a:r>
                        <a:rPr lang="en-US" sz="800" b="1">
                          <a:latin typeface="Arial Narrow"/>
                          <a:ea typeface="Calibri"/>
                          <a:cs typeface="Times New Roman"/>
                        </a:rPr>
                        <a:t>ase Name &amp; date: </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pattFill prst="pct40">
                      <a:fgClr>
                        <a:srgbClr val="FFFFFF"/>
                      </a:fgClr>
                      <a:bgClr>
                        <a:srgbClr val="999999"/>
                      </a:bgClr>
                    </a:pattFill>
                  </a:tcPr>
                </a:tc>
                <a:tc>
                  <a:txBody>
                    <a:bodyPr/>
                    <a:lstStyle/>
                    <a:p>
                      <a:pPr marL="0" marR="0">
                        <a:lnSpc>
                          <a:spcPct val="115000"/>
                        </a:lnSpc>
                        <a:spcBef>
                          <a:spcPts val="0"/>
                        </a:spcBef>
                        <a:spcAft>
                          <a:spcPts val="0"/>
                        </a:spcAft>
                      </a:pPr>
                      <a:r>
                        <a:rPr lang="en-US" sz="800" b="1">
                          <a:latin typeface="Calibri"/>
                          <a:ea typeface="Calibri"/>
                          <a:cs typeface="Times New Roman"/>
                        </a:rPr>
                        <a:t>Court C</a:t>
                      </a:r>
                      <a:r>
                        <a:rPr lang="en-US" sz="800" b="1">
                          <a:latin typeface="Arial Narrow"/>
                          <a:ea typeface="Calibri"/>
                          <a:cs typeface="Times New Roman"/>
                        </a:rPr>
                        <a:t>ase Name &amp; date: </a:t>
                      </a:r>
                      <a:endParaRPr lang="en-US" sz="600">
                        <a:latin typeface="Calibri"/>
                        <a:ea typeface="Calibri"/>
                        <a:cs typeface="Times New Roman"/>
                      </a:endParaRPr>
                    </a:p>
                    <a:p>
                      <a:pPr marL="0" marR="0">
                        <a:lnSpc>
                          <a:spcPct val="115000"/>
                        </a:lnSpc>
                        <a:spcBef>
                          <a:spcPts val="0"/>
                        </a:spcBef>
                        <a:spcAft>
                          <a:spcPts val="0"/>
                        </a:spcAft>
                        <a:tabLst>
                          <a:tab pos="794385" algn="l"/>
                        </a:tabLst>
                      </a:pPr>
                      <a:r>
                        <a:rPr lang="en-US" sz="600">
                          <a:latin typeface="Calibri"/>
                          <a:ea typeface="Calibri"/>
                          <a:cs typeface="Times New Roman"/>
                        </a:rPr>
                        <a:t>	</a:t>
                      </a: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pattFill prst="pct40">
                      <a:fgClr>
                        <a:srgbClr val="FFFFFF"/>
                      </a:fgClr>
                      <a:bgClr>
                        <a:srgbClr val="999999"/>
                      </a:bgClr>
                    </a:pattFill>
                  </a:tcPr>
                </a:tc>
              </a:tr>
              <a:tr h="617353">
                <a:tc>
                  <a:txBody>
                    <a:bodyPr/>
                    <a:lstStyle/>
                    <a:p>
                      <a:pPr marL="0" marR="0">
                        <a:lnSpc>
                          <a:spcPct val="115000"/>
                        </a:lnSpc>
                        <a:spcBef>
                          <a:spcPts val="0"/>
                        </a:spcBef>
                        <a:spcAft>
                          <a:spcPts val="0"/>
                        </a:spcAft>
                      </a:pPr>
                      <a:r>
                        <a:rPr lang="en-US" sz="700" b="1">
                          <a:latin typeface="Arial Narrow"/>
                          <a:ea typeface="Calibri"/>
                          <a:cs typeface="Times New Roman"/>
                        </a:rPr>
                        <a:t>Scenario that lead to the case: (no more than 3 sentences): </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nSpc>
                          <a:spcPct val="115000"/>
                        </a:lnSpc>
                        <a:spcBef>
                          <a:spcPts val="0"/>
                        </a:spcBef>
                        <a:spcAft>
                          <a:spcPts val="0"/>
                        </a:spcAft>
                      </a:pPr>
                      <a:r>
                        <a:rPr lang="en-US" sz="700" b="1">
                          <a:latin typeface="Arial Narrow"/>
                          <a:ea typeface="Calibri"/>
                          <a:cs typeface="Times New Roman"/>
                        </a:rPr>
                        <a:t>Scenario that lead to the case (no more than 3 sentences): </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nSpc>
                          <a:spcPct val="115000"/>
                        </a:lnSpc>
                        <a:spcBef>
                          <a:spcPts val="0"/>
                        </a:spcBef>
                        <a:spcAft>
                          <a:spcPts val="0"/>
                        </a:spcAft>
                      </a:pPr>
                      <a:r>
                        <a:rPr lang="en-US" sz="700" b="1">
                          <a:latin typeface="Arial Narrow"/>
                          <a:ea typeface="Calibri"/>
                          <a:cs typeface="Times New Roman"/>
                        </a:rPr>
                        <a:t>Scenario that lead to the case (no more than 3 sentences): </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328136">
                <a:tc>
                  <a:txBody>
                    <a:bodyPr/>
                    <a:lstStyle/>
                    <a:p>
                      <a:pPr marL="0" marR="0">
                        <a:lnSpc>
                          <a:spcPct val="115000"/>
                        </a:lnSpc>
                        <a:spcBef>
                          <a:spcPts val="0"/>
                        </a:spcBef>
                        <a:spcAft>
                          <a:spcPts val="0"/>
                        </a:spcAft>
                      </a:pPr>
                      <a:r>
                        <a:rPr lang="en-US" sz="700" b="1">
                          <a:latin typeface="Arial Narrow"/>
                          <a:ea typeface="Calibri"/>
                          <a:cs typeface="Times New Roman"/>
                        </a:rPr>
                        <a:t>Majority opinion: How does the </a:t>
                      </a:r>
                      <a:r>
                        <a:rPr lang="en-US" sz="700" b="1" u="sng">
                          <a:latin typeface="Arial Narrow"/>
                          <a:ea typeface="Calibri"/>
                          <a:cs typeface="Times New Roman"/>
                        </a:rPr>
                        <a:t>majority</a:t>
                      </a:r>
                      <a:r>
                        <a:rPr lang="en-US" sz="700" b="1">
                          <a:latin typeface="Arial Narrow"/>
                          <a:ea typeface="Calibri"/>
                          <a:cs typeface="Times New Roman"/>
                        </a:rPr>
                        <a:t> of your group believe the 8</a:t>
                      </a:r>
                      <a:r>
                        <a:rPr lang="en-US" sz="700" b="1" baseline="30000">
                          <a:latin typeface="Arial Narrow"/>
                          <a:ea typeface="Calibri"/>
                          <a:cs typeface="Times New Roman"/>
                        </a:rPr>
                        <a:t>th</a:t>
                      </a:r>
                      <a:r>
                        <a:rPr lang="en-US" sz="700" b="1">
                          <a:latin typeface="Arial Narrow"/>
                          <a:ea typeface="Calibri"/>
                          <a:cs typeface="Times New Roman"/>
                        </a:rPr>
                        <a:t> amendment should be interpreted in this case? What do you rule? </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nSpc>
                          <a:spcPct val="115000"/>
                        </a:lnSpc>
                        <a:spcBef>
                          <a:spcPts val="0"/>
                        </a:spcBef>
                        <a:spcAft>
                          <a:spcPts val="0"/>
                        </a:spcAft>
                      </a:pPr>
                      <a:r>
                        <a:rPr lang="en-US" sz="700" b="1">
                          <a:latin typeface="Arial Narrow"/>
                          <a:ea typeface="Calibri"/>
                          <a:cs typeface="Times New Roman"/>
                        </a:rPr>
                        <a:t>Majority opinion: How does the </a:t>
                      </a:r>
                      <a:r>
                        <a:rPr lang="en-US" sz="700" b="1" u="sng">
                          <a:latin typeface="Arial Narrow"/>
                          <a:ea typeface="Calibri"/>
                          <a:cs typeface="Times New Roman"/>
                        </a:rPr>
                        <a:t>majority</a:t>
                      </a:r>
                      <a:r>
                        <a:rPr lang="en-US" sz="700" b="1">
                          <a:latin typeface="Arial Narrow"/>
                          <a:ea typeface="Calibri"/>
                          <a:cs typeface="Times New Roman"/>
                        </a:rPr>
                        <a:t> of your group believe the 8</a:t>
                      </a:r>
                      <a:r>
                        <a:rPr lang="en-US" sz="700" b="1" baseline="30000">
                          <a:latin typeface="Arial Narrow"/>
                          <a:ea typeface="Calibri"/>
                          <a:cs typeface="Times New Roman"/>
                        </a:rPr>
                        <a:t>th</a:t>
                      </a:r>
                      <a:r>
                        <a:rPr lang="en-US" sz="700" b="1">
                          <a:latin typeface="Arial Narrow"/>
                          <a:ea typeface="Calibri"/>
                          <a:cs typeface="Times New Roman"/>
                        </a:rPr>
                        <a:t> amendment should be interpreted in this case? What do you rule? </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nSpc>
                          <a:spcPct val="115000"/>
                        </a:lnSpc>
                        <a:spcBef>
                          <a:spcPts val="0"/>
                        </a:spcBef>
                        <a:spcAft>
                          <a:spcPts val="0"/>
                        </a:spcAft>
                      </a:pPr>
                      <a:r>
                        <a:rPr lang="en-US" sz="700" b="1">
                          <a:latin typeface="Arial Narrow"/>
                          <a:ea typeface="Calibri"/>
                          <a:cs typeface="Times New Roman"/>
                        </a:rPr>
                        <a:t>Majority opinion: How does the </a:t>
                      </a:r>
                      <a:r>
                        <a:rPr lang="en-US" sz="700" b="1" u="sng">
                          <a:latin typeface="Arial Narrow"/>
                          <a:ea typeface="Calibri"/>
                          <a:cs typeface="Times New Roman"/>
                        </a:rPr>
                        <a:t>majority</a:t>
                      </a:r>
                      <a:r>
                        <a:rPr lang="en-US" sz="700" b="1">
                          <a:latin typeface="Arial Narrow"/>
                          <a:ea typeface="Calibri"/>
                          <a:cs typeface="Times New Roman"/>
                        </a:rPr>
                        <a:t> of your group believe the 8</a:t>
                      </a:r>
                      <a:r>
                        <a:rPr lang="en-US" sz="700" b="1" baseline="30000">
                          <a:latin typeface="Arial Narrow"/>
                          <a:ea typeface="Calibri"/>
                          <a:cs typeface="Times New Roman"/>
                        </a:rPr>
                        <a:t>th</a:t>
                      </a:r>
                      <a:r>
                        <a:rPr lang="en-US" sz="700" b="1">
                          <a:latin typeface="Arial Narrow"/>
                          <a:ea typeface="Calibri"/>
                          <a:cs typeface="Times New Roman"/>
                        </a:rPr>
                        <a:t> amendment should be interpreted in this case? What do you rule? </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091209">
                <a:tc>
                  <a:txBody>
                    <a:bodyPr/>
                    <a:lstStyle/>
                    <a:p>
                      <a:pPr marL="0" marR="0">
                        <a:lnSpc>
                          <a:spcPct val="115000"/>
                        </a:lnSpc>
                        <a:spcBef>
                          <a:spcPts val="0"/>
                        </a:spcBef>
                        <a:spcAft>
                          <a:spcPts val="0"/>
                        </a:spcAft>
                      </a:pPr>
                      <a:r>
                        <a:rPr lang="en-US" sz="700" b="1">
                          <a:latin typeface="Calibri"/>
                          <a:ea typeface="Calibri"/>
                          <a:cs typeface="Times New Roman"/>
                        </a:rPr>
                        <a:t>Dissenting opinion: </a:t>
                      </a:r>
                      <a:r>
                        <a:rPr lang="en-US" sz="700" b="1">
                          <a:latin typeface="Arial Narrow"/>
                          <a:ea typeface="Calibri"/>
                          <a:cs typeface="Times New Roman"/>
                        </a:rPr>
                        <a:t>Is there any disagreement in your group about how the 8</a:t>
                      </a:r>
                      <a:r>
                        <a:rPr lang="en-US" sz="700" b="1" baseline="30000">
                          <a:latin typeface="Arial Narrow"/>
                          <a:ea typeface="Calibri"/>
                          <a:cs typeface="Times New Roman"/>
                        </a:rPr>
                        <a:t>th</a:t>
                      </a:r>
                      <a:r>
                        <a:rPr lang="en-US" sz="700" b="1">
                          <a:latin typeface="Arial Narrow"/>
                          <a:ea typeface="Calibri"/>
                          <a:cs typeface="Times New Roman"/>
                        </a:rPr>
                        <a:t> amendment should be interpreted?  What is this dissenting opinion? </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nSpc>
                          <a:spcPct val="115000"/>
                        </a:lnSpc>
                        <a:spcBef>
                          <a:spcPts val="0"/>
                        </a:spcBef>
                        <a:spcAft>
                          <a:spcPts val="0"/>
                        </a:spcAft>
                      </a:pPr>
                      <a:r>
                        <a:rPr lang="en-US" sz="700" b="1">
                          <a:latin typeface="Calibri"/>
                          <a:ea typeface="Calibri"/>
                          <a:cs typeface="Times New Roman"/>
                        </a:rPr>
                        <a:t>Dissenting opinion: </a:t>
                      </a:r>
                      <a:r>
                        <a:rPr lang="en-US" sz="700" b="1">
                          <a:latin typeface="Arial Narrow"/>
                          <a:ea typeface="Calibri"/>
                          <a:cs typeface="Times New Roman"/>
                        </a:rPr>
                        <a:t>Is there any disagreement in your group about how the 8</a:t>
                      </a:r>
                      <a:r>
                        <a:rPr lang="en-US" sz="700" b="1" baseline="30000">
                          <a:latin typeface="Arial Narrow"/>
                          <a:ea typeface="Calibri"/>
                          <a:cs typeface="Times New Roman"/>
                        </a:rPr>
                        <a:t>th</a:t>
                      </a:r>
                      <a:r>
                        <a:rPr lang="en-US" sz="700" b="1">
                          <a:latin typeface="Arial Narrow"/>
                          <a:ea typeface="Calibri"/>
                          <a:cs typeface="Times New Roman"/>
                        </a:rPr>
                        <a:t> amendment should be interpreted?  What is this dissenting opinion?</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nSpc>
                          <a:spcPct val="115000"/>
                        </a:lnSpc>
                        <a:spcBef>
                          <a:spcPts val="0"/>
                        </a:spcBef>
                        <a:spcAft>
                          <a:spcPts val="0"/>
                        </a:spcAft>
                      </a:pPr>
                      <a:r>
                        <a:rPr lang="en-US" sz="700" b="1">
                          <a:latin typeface="Calibri"/>
                          <a:ea typeface="Calibri"/>
                          <a:cs typeface="Times New Roman"/>
                        </a:rPr>
                        <a:t>Dissenting opinion: </a:t>
                      </a:r>
                      <a:r>
                        <a:rPr lang="en-US" sz="700" b="1">
                          <a:latin typeface="Arial Narrow"/>
                          <a:ea typeface="Calibri"/>
                          <a:cs typeface="Times New Roman"/>
                        </a:rPr>
                        <a:t>Is there any disagreement in your group about how the 8</a:t>
                      </a:r>
                      <a:r>
                        <a:rPr lang="en-US" sz="700" b="1" baseline="30000">
                          <a:latin typeface="Arial Narrow"/>
                          <a:ea typeface="Calibri"/>
                          <a:cs typeface="Times New Roman"/>
                        </a:rPr>
                        <a:t>th</a:t>
                      </a:r>
                      <a:r>
                        <a:rPr lang="en-US" sz="700" b="1">
                          <a:latin typeface="Arial Narrow"/>
                          <a:ea typeface="Calibri"/>
                          <a:cs typeface="Times New Roman"/>
                        </a:rPr>
                        <a:t> amendment should be interpreted?  What is this dissenting opinion?</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53805">
                <a:tc>
                  <a:txBody>
                    <a:bodyPr/>
                    <a:lstStyle/>
                    <a:p>
                      <a:pPr marL="0" marR="0">
                        <a:lnSpc>
                          <a:spcPct val="115000"/>
                        </a:lnSpc>
                        <a:spcBef>
                          <a:spcPts val="0"/>
                        </a:spcBef>
                        <a:spcAft>
                          <a:spcPts val="0"/>
                        </a:spcAft>
                      </a:pPr>
                      <a:r>
                        <a:rPr lang="en-US" sz="700" b="1">
                          <a:latin typeface="Arial Narrow"/>
                          <a:ea typeface="Calibri"/>
                          <a:cs typeface="Times New Roman"/>
                        </a:rPr>
                        <a:t>Actual Ruling</a:t>
                      </a:r>
                      <a:r>
                        <a:rPr lang="en-US" sz="700" b="1">
                          <a:latin typeface="Calibri"/>
                          <a:ea typeface="Calibri"/>
                          <a:cs typeface="Times New Roman"/>
                        </a:rPr>
                        <a:t>: (to be completed with te</a:t>
                      </a:r>
                      <a:r>
                        <a:rPr lang="en-US" sz="700" b="1">
                          <a:latin typeface="Arial Narrow"/>
                          <a:ea typeface="Calibri"/>
                          <a:cs typeface="Times New Roman"/>
                        </a:rPr>
                        <a:t>acher)</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nSpc>
                          <a:spcPct val="115000"/>
                        </a:lnSpc>
                        <a:spcBef>
                          <a:spcPts val="0"/>
                        </a:spcBef>
                        <a:spcAft>
                          <a:spcPts val="0"/>
                        </a:spcAft>
                      </a:pPr>
                      <a:r>
                        <a:rPr lang="en-US" sz="700" b="1">
                          <a:latin typeface="Arial Narrow"/>
                          <a:ea typeface="Calibri"/>
                          <a:cs typeface="Times New Roman"/>
                        </a:rPr>
                        <a:t>Actual Ruling</a:t>
                      </a:r>
                      <a:r>
                        <a:rPr lang="en-US" sz="700" b="1">
                          <a:latin typeface="Calibri"/>
                          <a:ea typeface="Calibri"/>
                          <a:cs typeface="Times New Roman"/>
                        </a:rPr>
                        <a:t>: (to be completed with te</a:t>
                      </a:r>
                      <a:r>
                        <a:rPr lang="en-US" sz="700" b="1">
                          <a:latin typeface="Arial Narrow"/>
                          <a:ea typeface="Calibri"/>
                          <a:cs typeface="Times New Roman"/>
                        </a:rPr>
                        <a:t>acher)</a:t>
                      </a:r>
                      <a:endParaRPr lang="en-US" sz="60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nSpc>
                          <a:spcPct val="115000"/>
                        </a:lnSpc>
                        <a:spcBef>
                          <a:spcPts val="0"/>
                        </a:spcBef>
                        <a:spcAft>
                          <a:spcPts val="0"/>
                        </a:spcAft>
                      </a:pPr>
                      <a:r>
                        <a:rPr lang="en-US" sz="700" b="1" dirty="0">
                          <a:latin typeface="Arial Narrow"/>
                          <a:ea typeface="Calibri"/>
                          <a:cs typeface="Times New Roman"/>
                        </a:rPr>
                        <a:t>Actual Ruling</a:t>
                      </a:r>
                      <a:r>
                        <a:rPr lang="en-US" sz="700" b="1" dirty="0">
                          <a:latin typeface="Calibri"/>
                          <a:ea typeface="Calibri"/>
                          <a:cs typeface="Times New Roman"/>
                        </a:rPr>
                        <a:t>: (to be completed with te</a:t>
                      </a:r>
                      <a:r>
                        <a:rPr lang="en-US" sz="700" b="1" dirty="0">
                          <a:latin typeface="Arial Narrow"/>
                          <a:ea typeface="Calibri"/>
                          <a:cs typeface="Times New Roman"/>
                        </a:rPr>
                        <a:t>acher)</a:t>
                      </a:r>
                      <a:endParaRPr lang="en-US" sz="600" dirty="0">
                        <a:latin typeface="Calibri"/>
                        <a:ea typeface="Calibri"/>
                        <a:cs typeface="Times New Roman"/>
                      </a:endParaRPr>
                    </a:p>
                  </a:txBody>
                  <a:tcPr marL="40489" marR="4048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20481" name="Text Box 1"/>
          <p:cNvSpPr txBox="1">
            <a:spLocks noChangeArrowheads="1"/>
          </p:cNvSpPr>
          <p:nvPr/>
        </p:nvSpPr>
        <p:spPr bwMode="auto">
          <a:xfrm>
            <a:off x="-41275" y="-898525"/>
            <a:ext cx="9547225" cy="674687"/>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endParaRPr>
          </a:p>
        </p:txBody>
      </p:sp>
      <p:sp>
        <p:nvSpPr>
          <p:cNvPr id="20482" name="Text Box 2"/>
          <p:cNvSpPr txBox="1">
            <a:spLocks noChangeArrowheads="1"/>
          </p:cNvSpPr>
          <p:nvPr/>
        </p:nvSpPr>
        <p:spPr bwMode="auto">
          <a:xfrm>
            <a:off x="228601" y="457201"/>
            <a:ext cx="8915400" cy="9144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ts val="1000"/>
              </a:spcAft>
              <a:buClrTx/>
              <a:buSzTx/>
              <a:buFontTx/>
              <a:buNone/>
              <a:tabLst/>
            </a:pPr>
            <a:r>
              <a:rPr kumimoji="0" lang="en-US" sz="1300" b="1" i="0" u="none" strike="noStrike" cap="none" normalizeH="0" baseline="0" smtClean="0">
                <a:ln>
                  <a:noFill/>
                </a:ln>
                <a:solidFill>
                  <a:schemeClr val="tx1"/>
                </a:solidFill>
                <a:effectLst/>
                <a:latin typeface="Arial" pitchFamily="34" charset="0"/>
              </a:rPr>
              <a:t>DIRECTIONS: YOU have just appointed to the Supreme Court—FOR LIFE </a:t>
            </a:r>
            <a:r>
              <a:rPr kumimoji="0" lang="en-US" sz="1300" b="1" i="0" u="none" strike="noStrike" cap="none" normalizeH="0" baseline="0" smtClean="0">
                <a:ln>
                  <a:noFill/>
                </a:ln>
                <a:solidFill>
                  <a:schemeClr val="tx1"/>
                </a:solidFill>
                <a:effectLst/>
                <a:latin typeface="Arial" pitchFamily="34" charset="0"/>
                <a:sym typeface="Wingdings" pitchFamily="2" charset="2"/>
              </a:rPr>
              <a:t></a:t>
            </a:r>
            <a:r>
              <a:rPr kumimoji="0" lang="en-US" sz="1300" b="1" i="0" u="none" strike="noStrike" cap="none" normalizeH="0" baseline="0" smtClean="0">
                <a:ln>
                  <a:noFill/>
                </a:ln>
                <a:solidFill>
                  <a:schemeClr val="tx1"/>
                </a:solidFill>
                <a:effectLst/>
                <a:latin typeface="Arial" pitchFamily="34" charset="0"/>
              </a:rPr>
              <a:t> Work with your fellow justices to review the cases in the enclosed envelopes. Complete a section of this organizer after each case.  Be prepared to share your responses. </a:t>
            </a:r>
            <a:endParaRPr kumimoji="0" lang="en-US" sz="1800" b="0" i="0" u="none" strike="noStrike" cap="none" normalizeH="0" baseline="0" smtClean="0">
              <a:ln>
                <a:noFill/>
              </a:ln>
              <a:solidFill>
                <a:schemeClr val="tx1"/>
              </a:solidFill>
              <a:effectLst/>
              <a:latin typeface="Arial" pitchFamily="34" charset="0"/>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Supreme Court Ruled…</a:t>
            </a:r>
            <a:endParaRPr lang="en-US" dirty="0"/>
          </a:p>
        </p:txBody>
      </p:sp>
      <p:sp>
        <p:nvSpPr>
          <p:cNvPr id="3" name="Content Placeholder 2"/>
          <p:cNvSpPr>
            <a:spLocks noGrp="1"/>
          </p:cNvSpPr>
          <p:nvPr>
            <p:ph idx="1"/>
          </p:nvPr>
        </p:nvSpPr>
        <p:spPr>
          <a:xfrm>
            <a:off x="457200" y="1219200"/>
            <a:ext cx="8229600" cy="4525963"/>
          </a:xfrm>
        </p:spPr>
        <p:txBody>
          <a:bodyPr>
            <a:normAutofit/>
          </a:bodyPr>
          <a:lstStyle/>
          <a:p>
            <a:r>
              <a:rPr lang="en-US" b="1" i="1" dirty="0" smtClean="0"/>
              <a:t>Roper v. Simmons</a:t>
            </a:r>
            <a:r>
              <a:rPr lang="en-US" dirty="0" smtClean="0"/>
              <a:t>: Supreme Court rules it is unconstitutional to impose </a:t>
            </a:r>
            <a:r>
              <a:rPr lang="en-US" dirty="0" smtClean="0">
                <a:hlinkClick r:id="rId2" tooltip="Capital punishment"/>
              </a:rPr>
              <a:t>capital punishment</a:t>
            </a:r>
            <a:r>
              <a:rPr lang="en-US" dirty="0" smtClean="0"/>
              <a:t> for crimes committed while under the age of </a:t>
            </a:r>
            <a:r>
              <a:rPr lang="en-US" u="sng" dirty="0" smtClean="0"/>
              <a:t>18</a:t>
            </a:r>
            <a:r>
              <a:rPr lang="en-US" dirty="0" smtClean="0"/>
              <a:t>. </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20000"/>
          </a:bodyPr>
          <a:lstStyle/>
          <a:p>
            <a:r>
              <a:rPr lang="en-US" dirty="0" smtClean="0"/>
              <a:t>In </a:t>
            </a:r>
            <a:r>
              <a:rPr lang="en-US" b="1" i="1" dirty="0" smtClean="0"/>
              <a:t>Hope v. Pelzer</a:t>
            </a:r>
            <a:r>
              <a:rPr lang="en-US" dirty="0" smtClean="0"/>
              <a:t>, 536 </a:t>
            </a:r>
            <a:r>
              <a:rPr lang="en-US" dirty="0" smtClean="0">
                <a:hlinkClick r:id="rId2" tooltip="United States Reports"/>
              </a:rPr>
              <a:t>U.S.</a:t>
            </a:r>
            <a:r>
              <a:rPr lang="en-US" dirty="0" smtClean="0"/>
              <a:t> </a:t>
            </a:r>
            <a:r>
              <a:rPr lang="en-US" dirty="0" smtClean="0">
                <a:hlinkClick r:id="rId3"/>
              </a:rPr>
              <a:t>730</a:t>
            </a:r>
            <a:r>
              <a:rPr lang="en-US" dirty="0" smtClean="0"/>
              <a:t> (2002), the </a:t>
            </a:r>
            <a:r>
              <a:rPr lang="en-US" dirty="0" smtClean="0">
                <a:hlinkClick r:id="rId4" tooltip="United States Supreme Court"/>
              </a:rPr>
              <a:t>United States Supreme Court</a:t>
            </a:r>
            <a:r>
              <a:rPr lang="en-US" dirty="0" smtClean="0"/>
              <a:t> ruled that the defense of </a:t>
            </a:r>
            <a:r>
              <a:rPr lang="en-US" dirty="0" smtClean="0">
                <a:hlinkClick r:id="rId5" tooltip="Qualified immunity"/>
              </a:rPr>
              <a:t>qualified immunity</a:t>
            </a:r>
            <a:r>
              <a:rPr lang="en-US" dirty="0" smtClean="0"/>
              <a:t>, under which government actors may not be sued for actions they take in connection with their offices, did not apply to a suit challenging the Alabama Department of </a:t>
            </a:r>
            <a:r>
              <a:rPr lang="en-US" dirty="0" err="1" smtClean="0"/>
              <a:t>Corrections's</a:t>
            </a:r>
            <a:r>
              <a:rPr lang="en-US" dirty="0" smtClean="0"/>
              <a:t> use of the "hitching post", a punishment whereby inmates were immobilized for long periods of time. The former prisoner who had lost his suit in the lower courts, was therefore allowed to go forward with his case.</a:t>
            </a:r>
          </a:p>
          <a:p>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64</TotalTime>
  <Words>1038</Words>
  <Application>Microsoft Office PowerPoint</Application>
  <PresentationFormat>On-screen Show (4:3)</PresentationFormat>
  <Paragraphs>47</Paragraphs>
  <Slides>11</Slides>
  <Notes>0</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Theme</vt:lpstr>
      <vt:lpstr>A male is found guilty of raping a 72 year old woman. You are the judge. What is an appropriate punishment for this crime?</vt:lpstr>
      <vt:lpstr>Slide 2</vt:lpstr>
      <vt:lpstr>Dramatic Reading</vt:lpstr>
      <vt:lpstr>Cruel and Unusual History </vt:lpstr>
      <vt:lpstr>Slide 5</vt:lpstr>
      <vt:lpstr>Welcome to the Supreme Court!</vt:lpstr>
      <vt:lpstr>Slide 7</vt:lpstr>
      <vt:lpstr>The Supreme Court Ruled…</vt:lpstr>
      <vt:lpstr>Slide 9</vt:lpstr>
      <vt:lpstr>Slide 10</vt:lpstr>
      <vt:lpstr>th</vt:lpstr>
    </vt:vector>
  </TitlesOfParts>
  <Company>BCPSS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male is found guilty of raping a 72 year old woman. You are the judge. What is an appropriate punishment for this crime?</dc:title>
  <dc:creator>MMNichols</dc:creator>
  <cp:lastModifiedBy>MMNichols</cp:lastModifiedBy>
  <cp:revision>7</cp:revision>
  <dcterms:created xsi:type="dcterms:W3CDTF">2011-11-28T20:37:45Z</dcterms:created>
  <dcterms:modified xsi:type="dcterms:W3CDTF">2011-11-28T21:42:01Z</dcterms:modified>
</cp:coreProperties>
</file>

<file path=docProps/thumbnail.jpeg>
</file>